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80" r:id="rId3"/>
    <p:sldId id="284" r:id="rId4"/>
    <p:sldId id="285" r:id="rId5"/>
    <p:sldId id="281" r:id="rId6"/>
    <p:sldId id="282" r:id="rId7"/>
    <p:sldId id="279" r:id="rId8"/>
    <p:sldId id="275" r:id="rId9"/>
    <p:sldId id="283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92" autoAdjust="0"/>
    <p:restoredTop sz="91514" autoAdjust="0"/>
  </p:normalViewPr>
  <p:slideViewPr>
    <p:cSldViewPr snapToGrid="0" snapToObjects="1">
      <p:cViewPr>
        <p:scale>
          <a:sx n="92" d="100"/>
          <a:sy n="92" d="100"/>
        </p:scale>
        <p:origin x="1430" y="12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10/15/2025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72248-DE41-4F30-989E-C25A906B0F3A}" type="datetimeFigureOut">
              <a:rPr lang="nl-NL" smtClean="0"/>
              <a:t>15-10-2025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B9C72-44DF-48B1-B184-83FEC086E70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8323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B9C72-44DF-48B1-B184-83FEC086E705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3011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6000">
                <a:solidFill>
                  <a:schemeClr val="accent6">
                    <a:lumMod val="60000"/>
                    <a:lumOff val="40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400"/>
            </a:lvl1pPr>
            <a:lvl2pPr marL="7429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000"/>
            </a:lvl2pPr>
            <a:lvl3pPr marL="1143000" indent="-2286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BD0679E-543E-B383-3C28-56E09867D86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263" y="4471218"/>
            <a:ext cx="1314879" cy="50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6">
              <a:lumMod val="60000"/>
              <a:lumOff val="40000"/>
            </a:schemeClr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jupyterbook.org/posts/2025-04-09-new-community-meeting" TargetMode="External"/><Relationship Id="rId2" Type="http://schemas.openxmlformats.org/officeDocument/2006/relationships/hyperlink" Target="https://teachbooks.io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rHQudFtfk8ATu3Pmc1lFGDDAlCmAo8KGIk7ybTbTw6c/edit?slide=id.g2f14b3524cb_0_886#slide=id.g2f14b3524cb_0_886" TargetMode="External"/><Relationship Id="rId2" Type="http://schemas.openxmlformats.org/officeDocument/2006/relationships/hyperlink" Target="https://mystmd.org/guid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3665" y="188728"/>
            <a:ext cx="7600335" cy="11531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 err="1"/>
              <a:t>MyST</a:t>
            </a:r>
            <a:r>
              <a:rPr lang="en-US" sz="3600" dirty="0"/>
              <a:t> &amp; </a:t>
            </a:r>
            <a:r>
              <a:rPr lang="en-US" sz="3600" dirty="0" err="1"/>
              <a:t>Jupyter</a:t>
            </a:r>
            <a:r>
              <a:rPr lang="en-US" sz="3600" dirty="0"/>
              <a:t> Book 2</a:t>
            </a:r>
            <a:br>
              <a:rPr lang="en-US" sz="1050" dirty="0"/>
            </a:br>
            <a:r>
              <a:rPr lang="en-US" sz="1800" b="1" dirty="0">
                <a:solidFill>
                  <a:schemeClr val="tx1"/>
                </a:solidFill>
              </a:rPr>
              <a:t>Community-driven tools for technical communication</a:t>
            </a:r>
            <a:br>
              <a:rPr lang="en-US" sz="1800" b="1" dirty="0">
                <a:solidFill>
                  <a:schemeClr val="tx1"/>
                </a:solidFill>
              </a:rPr>
            </a:b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9235" y="3977906"/>
            <a:ext cx="5892160" cy="976866"/>
          </a:xfrm>
        </p:spPr>
        <p:txBody>
          <a:bodyPr>
            <a:normAutofit/>
          </a:bodyPr>
          <a:lstStyle/>
          <a:p>
            <a:pPr algn="l"/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Name…</a:t>
            </a:r>
          </a:p>
          <a:p>
            <a:pPr algn="l"/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Email…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41EF32-2C91-EE50-641E-8EF1100BE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358" y="1217256"/>
            <a:ext cx="5646947" cy="270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18A528-C78A-8583-7D98-FA2F41F3C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5771"/>
            <a:ext cx="5094580" cy="28703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163C9A-8B40-141F-EA7C-8687FA67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Book project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68861-F0B8-3466-302A-EA74F7DEE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7497008" cy="34861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Jupyter</a:t>
            </a:r>
            <a:r>
              <a:rPr lang="en-US" dirty="0"/>
              <a:t> Book project</a:t>
            </a:r>
            <a:r>
              <a:rPr lang="en-US" baseline="30000" dirty="0"/>
              <a:t>[1]</a:t>
            </a:r>
            <a:r>
              <a:rPr lang="en-US" dirty="0"/>
              <a:t> builds tools for </a:t>
            </a:r>
            <a:r>
              <a:rPr lang="en-US" b="1" dirty="0"/>
              <a:t>authoring, reading, and publishing computational narratives</a:t>
            </a:r>
            <a:r>
              <a:rPr lang="en-US" dirty="0"/>
              <a:t>.</a:t>
            </a:r>
            <a:br>
              <a:rPr lang="en-US" dirty="0"/>
            </a:b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BFB734-F295-06C7-E26E-F89BB0F21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657" y="2365770"/>
            <a:ext cx="5174343" cy="287036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914A0BE-B5D2-DFC4-6D86-05878440A0EF}"/>
              </a:ext>
            </a:extLst>
          </p:cNvPr>
          <p:cNvCxnSpPr>
            <a:cxnSpLocks/>
          </p:cNvCxnSpPr>
          <p:nvPr/>
        </p:nvCxnSpPr>
        <p:spPr>
          <a:xfrm>
            <a:off x="3969657" y="2365770"/>
            <a:ext cx="0" cy="287036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157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CD4F9-49E2-FAB0-201D-DEFEF6977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Book project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D100E-A5F2-636D-8517-ED8A3C647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7380894" cy="3486122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Jupyter</a:t>
            </a:r>
            <a:r>
              <a:rPr lang="en-US" b="1" dirty="0"/>
              <a:t> Book </a:t>
            </a:r>
            <a:r>
              <a:rPr lang="en-US" dirty="0"/>
              <a:t>lets you create enriched and interactive multi-document computational narratives.</a:t>
            </a:r>
          </a:p>
          <a:p>
            <a:endParaRPr lang="nl-NL" dirty="0"/>
          </a:p>
        </p:txBody>
      </p:sp>
      <p:pic>
        <p:nvPicPr>
          <p:cNvPr id="6" name="screenshot_mech">
            <a:hlinkClick r:id="" action="ppaction://media"/>
            <a:extLst>
              <a:ext uri="{FF2B5EF4-FFF2-40B4-BE49-F238E27FC236}">
                <a16:creationId xmlns:a16="http://schemas.microsoft.com/office/drawing/2014/main" id="{54114C37-CD7F-D142-EA55-429DC3D5F5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3893" y="1931237"/>
            <a:ext cx="5035009" cy="311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1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F4C58-E5A7-C0DF-6901-E7EAA630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MyST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26A51-E734-2F2A-AD1D-5B9B570FE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MyST</a:t>
            </a:r>
            <a:r>
              <a:rPr lang="en-US" dirty="0"/>
              <a:t> extends Markdown for technical, scientific communication and publication.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08F319-4901-F88A-6F01-55128B2C4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601" y="2274770"/>
            <a:ext cx="5506111" cy="286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7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8CFD8-1027-6AD4-8B85-D435C30AC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of </a:t>
            </a:r>
            <a:r>
              <a:rPr lang="en-US" dirty="0" err="1"/>
              <a:t>MyST</a:t>
            </a:r>
            <a:endParaRPr lang="nl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48265B-A401-336A-CEB8-05050874C8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662" y="1200149"/>
            <a:ext cx="5861421" cy="386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4118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5C24B-FB43-50E8-2B15-12B562BB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Gallery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D1700-67D2-E652-A81F-E64D66848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669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8ABF-4D23-ECBF-9559-814D964C0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BC290-3964-14DC-7D4D-3BB6F5C8B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848B35-3A88-A59E-EC5A-6D0C5E12A65B}"/>
              </a:ext>
            </a:extLst>
          </p:cNvPr>
          <p:cNvCxnSpPr>
            <a:cxnSpLocks/>
          </p:cNvCxnSpPr>
          <p:nvPr/>
        </p:nvCxnSpPr>
        <p:spPr>
          <a:xfrm flipV="1">
            <a:off x="2370338" y="4398915"/>
            <a:ext cx="867127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C70DF2-F72F-F5F8-4988-2FAE2FB6CB0A}"/>
              </a:ext>
            </a:extLst>
          </p:cNvPr>
          <p:cNvCxnSpPr>
            <a:cxnSpLocks/>
          </p:cNvCxnSpPr>
          <p:nvPr/>
        </p:nvCxnSpPr>
        <p:spPr>
          <a:xfrm flipV="1">
            <a:off x="2370338" y="3677807"/>
            <a:ext cx="8671276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7A286E98-5FBF-40EF-C01E-BE06CF31AC7B}"/>
              </a:ext>
            </a:extLst>
          </p:cNvPr>
          <p:cNvSpPr/>
          <p:nvPr/>
        </p:nvSpPr>
        <p:spPr>
          <a:xfrm>
            <a:off x="2759171" y="349098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84974EF-8DDF-A022-0F95-51C0BE8D2E05}"/>
              </a:ext>
            </a:extLst>
          </p:cNvPr>
          <p:cNvSpPr/>
          <p:nvPr/>
        </p:nvSpPr>
        <p:spPr>
          <a:xfrm>
            <a:off x="3759335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5E7FAB-D1EB-9CD7-8B43-C336115938A6}"/>
              </a:ext>
            </a:extLst>
          </p:cNvPr>
          <p:cNvSpPr txBox="1"/>
          <p:nvPr/>
        </p:nvSpPr>
        <p:spPr>
          <a:xfrm>
            <a:off x="1268573" y="3521333"/>
            <a:ext cx="903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tutorial</a:t>
            </a:r>
            <a:endParaRPr lang="nl-N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09E974-2BA6-46F8-8E08-828A8CBE87D4}"/>
              </a:ext>
            </a:extLst>
          </p:cNvPr>
          <p:cNvSpPr txBox="1"/>
          <p:nvPr/>
        </p:nvSpPr>
        <p:spPr>
          <a:xfrm>
            <a:off x="1150386" y="4187050"/>
            <a:ext cx="1164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advanced</a:t>
            </a:r>
          </a:p>
          <a:p>
            <a:pPr algn="ctr"/>
            <a:r>
              <a:rPr lang="en-US" dirty="0"/>
              <a:t>start</a:t>
            </a:r>
            <a:endParaRPr lang="nl-NL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D1C5BF-54B3-5F7B-3233-2DFE76CD589C}"/>
              </a:ext>
            </a:extLst>
          </p:cNvPr>
          <p:cNvSpPr/>
          <p:nvPr/>
        </p:nvSpPr>
        <p:spPr>
          <a:xfrm>
            <a:off x="4676302" y="349098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998762-EDDF-539B-280F-90C63A75D193}"/>
              </a:ext>
            </a:extLst>
          </p:cNvPr>
          <p:cNvSpPr/>
          <p:nvPr/>
        </p:nvSpPr>
        <p:spPr>
          <a:xfrm>
            <a:off x="8436825" y="347723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9B8281-4A2A-1788-0358-DC42BE312216}"/>
              </a:ext>
            </a:extLst>
          </p:cNvPr>
          <p:cNvSpPr txBox="1"/>
          <p:nvPr/>
        </p:nvSpPr>
        <p:spPr>
          <a:xfrm>
            <a:off x="2480339" y="2885043"/>
            <a:ext cx="1572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 account</a:t>
            </a:r>
            <a:endParaRPr lang="nl-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AF940D-6C5F-2702-A3F8-BF08ED764D72}"/>
              </a:ext>
            </a:extLst>
          </p:cNvPr>
          <p:cNvSpPr txBox="1"/>
          <p:nvPr/>
        </p:nvSpPr>
        <p:spPr>
          <a:xfrm>
            <a:off x="3893993" y="2885043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 template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E8CF90-9F64-53FD-794A-BB87DB9CFB34}"/>
              </a:ext>
            </a:extLst>
          </p:cNvPr>
          <p:cNvSpPr txBox="1"/>
          <p:nvPr/>
        </p:nvSpPr>
        <p:spPr>
          <a:xfrm>
            <a:off x="3042691" y="4648715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install software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226821-20AF-FFFF-87C9-05D4ABA1B360}"/>
              </a:ext>
            </a:extLst>
          </p:cNvPr>
          <p:cNvSpPr txBox="1"/>
          <p:nvPr/>
        </p:nvSpPr>
        <p:spPr>
          <a:xfrm>
            <a:off x="4970638" y="4648715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jupyter</a:t>
            </a:r>
            <a:r>
              <a:rPr lang="en-US" dirty="0"/>
              <a:t>-book </a:t>
            </a:r>
            <a:r>
              <a:rPr lang="en-US" dirty="0" err="1"/>
              <a:t>init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7BF151-54BB-559F-8F4F-2D60F908BC0E}"/>
              </a:ext>
            </a:extLst>
          </p:cNvPr>
          <p:cNvSpPr txBox="1"/>
          <p:nvPr/>
        </p:nvSpPr>
        <p:spPr>
          <a:xfrm>
            <a:off x="7784173" y="2885043"/>
            <a:ext cx="17932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follow (steps from) tutorial</a:t>
            </a:r>
          </a:p>
          <a:p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4AACD53-2EEB-E3E7-70F1-34CDA1AE78F0}"/>
              </a:ext>
            </a:extLst>
          </p:cNvPr>
          <p:cNvSpPr/>
          <p:nvPr/>
        </p:nvSpPr>
        <p:spPr>
          <a:xfrm>
            <a:off x="5394306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E91A517-22A9-7767-C176-3E9F30110658}"/>
              </a:ext>
            </a:extLst>
          </p:cNvPr>
          <p:cNvSpPr/>
          <p:nvPr/>
        </p:nvSpPr>
        <p:spPr>
          <a:xfrm>
            <a:off x="6372939" y="349098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7C8484-8C17-D6B8-F9DA-AA4DC1D9599F}"/>
              </a:ext>
            </a:extLst>
          </p:cNvPr>
          <p:cNvSpPr txBox="1"/>
          <p:nvPr/>
        </p:nvSpPr>
        <p:spPr>
          <a:xfrm>
            <a:off x="5396060" y="2885043"/>
            <a:ext cx="2271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set up </a:t>
            </a:r>
          </a:p>
          <a:p>
            <a:pPr algn="ctr"/>
            <a:r>
              <a:rPr lang="en-US" dirty="0"/>
              <a:t>GH pages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C852132-8F26-BE17-E188-7FD8736486DD}"/>
              </a:ext>
            </a:extLst>
          </p:cNvPr>
          <p:cNvSpPr/>
          <p:nvPr/>
        </p:nvSpPr>
        <p:spPr>
          <a:xfrm>
            <a:off x="7429746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008CB0-089A-E65B-20FB-F89AD2971AEA}"/>
              </a:ext>
            </a:extLst>
          </p:cNvPr>
          <p:cNvSpPr txBox="1"/>
          <p:nvPr/>
        </p:nvSpPr>
        <p:spPr>
          <a:xfrm>
            <a:off x="6909046" y="4648715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init</a:t>
            </a:r>
            <a:r>
              <a:rPr lang="en-US" dirty="0"/>
              <a:t> local server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E9016155-C606-C90A-C744-5ED84FD774DE}"/>
              </a:ext>
            </a:extLst>
          </p:cNvPr>
          <p:cNvCxnSpPr>
            <a:cxnSpLocks/>
          </p:cNvCxnSpPr>
          <p:nvPr/>
        </p:nvCxnSpPr>
        <p:spPr>
          <a:xfrm flipV="1">
            <a:off x="4119335" y="3677807"/>
            <a:ext cx="536495" cy="720000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4E253E2B-5DDB-985B-6E2B-FFF78C3960B6}"/>
              </a:ext>
            </a:extLst>
          </p:cNvPr>
          <p:cNvCxnSpPr>
            <a:cxnSpLocks/>
          </p:cNvCxnSpPr>
          <p:nvPr/>
        </p:nvCxnSpPr>
        <p:spPr>
          <a:xfrm flipV="1">
            <a:off x="5822546" y="3677807"/>
            <a:ext cx="536495" cy="720000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668858C-6B0B-381C-7A05-EBE26A4A6866}"/>
              </a:ext>
            </a:extLst>
          </p:cNvPr>
          <p:cNvCxnSpPr>
            <a:cxnSpLocks/>
          </p:cNvCxnSpPr>
          <p:nvPr/>
        </p:nvCxnSpPr>
        <p:spPr>
          <a:xfrm>
            <a:off x="5894773" y="3700299"/>
            <a:ext cx="0" cy="6975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06B8376-2506-A7D1-CA92-76043208957B}"/>
              </a:ext>
            </a:extLst>
          </p:cNvPr>
          <p:cNvCxnSpPr>
            <a:cxnSpLocks/>
          </p:cNvCxnSpPr>
          <p:nvPr/>
        </p:nvCxnSpPr>
        <p:spPr>
          <a:xfrm>
            <a:off x="7104874" y="3700299"/>
            <a:ext cx="0" cy="6975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521F56-F408-8B94-1F4A-0487EA5A2989}"/>
              </a:ext>
            </a:extLst>
          </p:cNvPr>
          <p:cNvCxnSpPr>
            <a:cxnSpLocks/>
          </p:cNvCxnSpPr>
          <p:nvPr/>
        </p:nvCxnSpPr>
        <p:spPr>
          <a:xfrm>
            <a:off x="3370997" y="3705999"/>
            <a:ext cx="0" cy="6918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BD070DED-16C4-1BF6-C680-F7A4F2E7921D}"/>
              </a:ext>
            </a:extLst>
          </p:cNvPr>
          <p:cNvCxnSpPr>
            <a:cxnSpLocks/>
          </p:cNvCxnSpPr>
          <p:nvPr/>
        </p:nvCxnSpPr>
        <p:spPr>
          <a:xfrm flipV="1">
            <a:off x="7890040" y="3675589"/>
            <a:ext cx="536495" cy="720000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6442EC71-06F0-5D38-CD96-D353951D0438}"/>
              </a:ext>
            </a:extLst>
          </p:cNvPr>
          <p:cNvSpPr/>
          <p:nvPr/>
        </p:nvSpPr>
        <p:spPr>
          <a:xfrm>
            <a:off x="2759171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3CB0936-5756-2485-095B-01256D60AD47}"/>
              </a:ext>
            </a:extLst>
          </p:cNvPr>
          <p:cNvSpPr/>
          <p:nvPr/>
        </p:nvSpPr>
        <p:spPr>
          <a:xfrm>
            <a:off x="9554074" y="4205586"/>
            <a:ext cx="360000" cy="36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baseline="-25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4A93CAD-8FE2-A873-ED32-A12EAC9059E5}"/>
              </a:ext>
            </a:extLst>
          </p:cNvPr>
          <p:cNvSpPr txBox="1"/>
          <p:nvPr/>
        </p:nvSpPr>
        <p:spPr>
          <a:xfrm>
            <a:off x="8897070" y="4648715"/>
            <a:ext cx="1793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official docs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DDA9F0D-0ECB-1F12-9122-3649954DA154}"/>
              </a:ext>
            </a:extLst>
          </p:cNvPr>
          <p:cNvCxnSpPr>
            <a:cxnSpLocks/>
          </p:cNvCxnSpPr>
          <p:nvPr/>
        </p:nvCxnSpPr>
        <p:spPr>
          <a:xfrm>
            <a:off x="9154313" y="3700299"/>
            <a:ext cx="0" cy="6975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0029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Where to start?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>
                <a:hlinkClick r:id="rId2"/>
              </a:rPr>
              <a:t>https://teachbooks.io/</a:t>
            </a:r>
            <a:endParaRPr lang="nl-NL" dirty="0"/>
          </a:p>
          <a:p>
            <a:r>
              <a:rPr lang="en-US" dirty="0">
                <a:hlinkClick r:id="rId3"/>
              </a:rPr>
              <a:t>Join the </a:t>
            </a:r>
            <a:r>
              <a:rPr lang="en-US" dirty="0" err="1">
                <a:hlinkClick r:id="rId3"/>
              </a:rPr>
              <a:t>Jupyter</a:t>
            </a:r>
            <a:r>
              <a:rPr lang="en-US" dirty="0">
                <a:hlinkClick r:id="rId3"/>
              </a:rPr>
              <a:t> Book team at a </a:t>
            </a:r>
            <a:r>
              <a:rPr lang="en-US" dirty="0" err="1">
                <a:hlinkClick r:id="rId3"/>
              </a:rPr>
              <a:t>JupyterHub</a:t>
            </a:r>
            <a:r>
              <a:rPr lang="en-US" dirty="0">
                <a:hlinkClick r:id="rId3"/>
              </a:rPr>
              <a:t> Collaboration Cafe - </a:t>
            </a:r>
            <a:r>
              <a:rPr lang="en-US" dirty="0" err="1">
                <a:hlinkClick r:id="rId3"/>
              </a:rPr>
              <a:t>Jupyter</a:t>
            </a:r>
            <a:r>
              <a:rPr lang="en-US" dirty="0">
                <a:hlinkClick r:id="rId3"/>
              </a:rPr>
              <a:t> Book: Blog</a:t>
            </a:r>
            <a:endParaRPr lang="en-US" dirty="0"/>
          </a:p>
          <a:p>
            <a:endParaRPr lang="en-US" dirty="0"/>
          </a:p>
          <a:p>
            <a:r>
              <a:rPr lang="en-US" sz="2400">
                <a:solidFill>
                  <a:schemeClr val="bg1">
                    <a:lumMod val="50000"/>
                  </a:schemeClr>
                </a:solidFill>
              </a:rPr>
              <a:t>c.f.j.pols@tudelft.nl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82860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0670-E799-9966-AB19-5A10476A6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DAEFC-B906-EE1E-09CD-07D1B4EC7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presentation is based on </a:t>
            </a:r>
          </a:p>
          <a:p>
            <a:pPr lvl="1"/>
            <a:r>
              <a:rPr lang="en-US" dirty="0"/>
              <a:t>the </a:t>
            </a:r>
            <a:r>
              <a:rPr lang="en-US" dirty="0" err="1">
                <a:hlinkClick r:id="rId2"/>
              </a:rPr>
              <a:t>MyST</a:t>
            </a:r>
            <a:r>
              <a:rPr lang="en-US" dirty="0">
                <a:hlinkClick r:id="rId2"/>
              </a:rPr>
              <a:t> documentation</a:t>
            </a:r>
            <a:endParaRPr lang="en-US" dirty="0"/>
          </a:p>
          <a:p>
            <a:pPr lvl="1"/>
            <a:r>
              <a:rPr lang="nl-NL" dirty="0"/>
              <a:t>Chris </a:t>
            </a:r>
            <a:r>
              <a:rPr lang="nl-NL" dirty="0" err="1"/>
              <a:t>Holdgraf’s</a:t>
            </a:r>
            <a:r>
              <a:rPr lang="nl-NL" dirty="0"/>
              <a:t> </a:t>
            </a:r>
            <a:r>
              <a:rPr lang="en-US" b="1" dirty="0" err="1"/>
              <a:t>Jupyter</a:t>
            </a:r>
            <a:r>
              <a:rPr lang="en-US" b="1" dirty="0"/>
              <a:t> Book 2.0 and the </a:t>
            </a:r>
            <a:r>
              <a:rPr lang="en-US" b="1" dirty="0" err="1"/>
              <a:t>MyST</a:t>
            </a:r>
            <a:r>
              <a:rPr lang="en-US" b="1" dirty="0"/>
              <a:t> Engine </a:t>
            </a:r>
            <a:r>
              <a:rPr lang="en-US" dirty="0">
                <a:hlinkClick r:id="rId3"/>
              </a:rPr>
              <a:t>presentation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FD4527-4296-38FF-E1C9-5F8DC6EEF5C3}"/>
              </a:ext>
            </a:extLst>
          </p:cNvPr>
          <p:cNvSpPr txBox="1"/>
          <p:nvPr/>
        </p:nvSpPr>
        <p:spPr>
          <a:xfrm>
            <a:off x="4006524" y="4847628"/>
            <a:ext cx="2619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600" dirty="0"/>
              <a:t>[1]: https://jupyterbook.org/</a:t>
            </a:r>
          </a:p>
        </p:txBody>
      </p:sp>
    </p:spTree>
    <p:extLst>
      <p:ext uri="{BB962C8B-B14F-4D97-AF65-F5344CB8AC3E}">
        <p14:creationId xmlns:p14="http://schemas.microsoft.com/office/powerpoint/2010/main" val="2820498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</TotalTime>
  <Words>163</Words>
  <Application>Microsoft Office PowerPoint</Application>
  <PresentationFormat>On-screen Show (16:9)</PresentationFormat>
  <Paragraphs>34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Arial</vt:lpstr>
      <vt:lpstr>Calibri</vt:lpstr>
      <vt:lpstr>Tahoma</vt:lpstr>
      <vt:lpstr>Office Theme</vt:lpstr>
      <vt:lpstr>MyST &amp; Jupyter Book 2 Community-driven tools for technical communication </vt:lpstr>
      <vt:lpstr>Jupyter Book project</vt:lpstr>
      <vt:lpstr>Jupyter Book project</vt:lpstr>
      <vt:lpstr>MyST</vt:lpstr>
      <vt:lpstr>The power of MyST</vt:lpstr>
      <vt:lpstr>Gallery</vt:lpstr>
      <vt:lpstr>PowerPoint Presentation</vt:lpstr>
      <vt:lpstr>Where to start?</vt:lpstr>
      <vt:lpstr>Acknowledgement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Freek Pols</cp:lastModifiedBy>
  <cp:revision>44</cp:revision>
  <dcterms:created xsi:type="dcterms:W3CDTF">2015-07-09T11:57:30Z</dcterms:created>
  <dcterms:modified xsi:type="dcterms:W3CDTF">2025-10-15T08:00:48Z</dcterms:modified>
</cp:coreProperties>
</file>